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 Black"/>
      <p:bold r:id="rId22"/>
      <p:boldItalic r:id="rId23"/>
    </p:embeddedFont>
    <p:embeddedFont>
      <p:font typeface="Roboto"/>
      <p:regular r:id="rId24"/>
      <p:bold r:id="rId25"/>
      <p:italic r:id="rId26"/>
      <p:boldItalic r:id="rId27"/>
    </p:embeddedFont>
    <p:embeddedFont>
      <p:font typeface="Source Code Pro"/>
      <p:regular r:id="rId28"/>
      <p:bold r:id="rId29"/>
      <p:italic r:id="rId30"/>
      <p:boldItalic r:id="rId31"/>
    </p:embeddedFont>
    <p:embeddedFont>
      <p:font typeface="Source Code Pro Black"/>
      <p:bold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28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2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Black-bold.fntdata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font" Target="fonts/RobotoBlack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SourceCodePro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urceCodePr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urceCodePro-boldItalic.fntdata"/><Relationship Id="rId30" Type="http://schemas.openxmlformats.org/officeDocument/2006/relationships/font" Target="fonts/SourceCodePro-italic.fntdata"/><Relationship Id="rId11" Type="http://schemas.openxmlformats.org/officeDocument/2006/relationships/slide" Target="slides/slide6.xml"/><Relationship Id="rId33" Type="http://schemas.openxmlformats.org/officeDocument/2006/relationships/font" Target="fonts/SourceCodeProBlack-boldItalic.fntdata"/><Relationship Id="rId10" Type="http://schemas.openxmlformats.org/officeDocument/2006/relationships/slide" Target="slides/slide5.xml"/><Relationship Id="rId32" Type="http://schemas.openxmlformats.org/officeDocument/2006/relationships/font" Target="fonts/SourceCodeProBlack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4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905e27b0d8_0_1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905e27b0d8_0_1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9bbd3338c4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9bbd3338c4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9bbd3338c4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9bbd3338c4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9bbd3338c4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9bbd3338c4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9bbd3338c4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9bbd3338c4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9bbd3338c4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9bbd3338c4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97fc452e53_0_4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97fc452e53_0_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9bbd3338c4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9bbd3338c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97fc452e53_0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97fc452e53_0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9b6801fa9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9b6801fa9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14564700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14564700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9bbd3338c4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9bbd3338c4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9b6801fa9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9b6801fa9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9b6801fa99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9b6801fa99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9bbd3338c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9bbd3338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9bbd3338c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9bbd3338c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902375" y="867300"/>
            <a:ext cx="3838500" cy="261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902375" y="3707647"/>
            <a:ext cx="2805300" cy="54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/>
          <p:nvPr>
            <p:ph hasCustomPrompt="1" type="title"/>
          </p:nvPr>
        </p:nvSpPr>
        <p:spPr>
          <a:xfrm>
            <a:off x="713225" y="788250"/>
            <a:ext cx="7717500" cy="9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6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/>
          <p:nvPr>
            <p:ph idx="1" type="subTitle"/>
          </p:nvPr>
        </p:nvSpPr>
        <p:spPr>
          <a:xfrm>
            <a:off x="2039538" y="1886137"/>
            <a:ext cx="5074200" cy="38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2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/>
          <p:nvPr>
            <p:ph type="title"/>
          </p:nvPr>
        </p:nvSpPr>
        <p:spPr>
          <a:xfrm>
            <a:off x="3366150" y="539500"/>
            <a:ext cx="24117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48" name="Google Shape;48;p13"/>
          <p:cNvSpPr txBox="1"/>
          <p:nvPr>
            <p:ph hasCustomPrompt="1" idx="2" type="title"/>
          </p:nvPr>
        </p:nvSpPr>
        <p:spPr>
          <a:xfrm>
            <a:off x="744713" y="1934363"/>
            <a:ext cx="580500" cy="53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accent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/>
          <p:nvPr>
            <p:ph idx="1" type="subTitle"/>
          </p:nvPr>
        </p:nvSpPr>
        <p:spPr>
          <a:xfrm>
            <a:off x="1381733" y="2193250"/>
            <a:ext cx="15777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" name="Google Shape;50;p13"/>
          <p:cNvSpPr txBox="1"/>
          <p:nvPr>
            <p:ph idx="3" type="subTitle"/>
          </p:nvPr>
        </p:nvSpPr>
        <p:spPr>
          <a:xfrm>
            <a:off x="1381767" y="1512600"/>
            <a:ext cx="15777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2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" name="Google Shape;51;p13"/>
          <p:cNvSpPr txBox="1"/>
          <p:nvPr>
            <p:ph hasCustomPrompt="1" idx="4" type="title"/>
          </p:nvPr>
        </p:nvSpPr>
        <p:spPr>
          <a:xfrm>
            <a:off x="5063217" y="1934363"/>
            <a:ext cx="580500" cy="53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accent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/>
          <p:nvPr>
            <p:ph idx="5" type="subTitle"/>
          </p:nvPr>
        </p:nvSpPr>
        <p:spPr>
          <a:xfrm>
            <a:off x="5700230" y="2193250"/>
            <a:ext cx="15777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6" type="subTitle"/>
          </p:nvPr>
        </p:nvSpPr>
        <p:spPr>
          <a:xfrm>
            <a:off x="5700253" y="1512600"/>
            <a:ext cx="15777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2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hasCustomPrompt="1" idx="7" type="title"/>
          </p:nvPr>
        </p:nvSpPr>
        <p:spPr>
          <a:xfrm>
            <a:off x="744733" y="3704000"/>
            <a:ext cx="580500" cy="53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accent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/>
          <p:nvPr>
            <p:ph idx="8" type="subTitle"/>
          </p:nvPr>
        </p:nvSpPr>
        <p:spPr>
          <a:xfrm>
            <a:off x="1381740" y="3968075"/>
            <a:ext cx="15777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9" type="subTitle"/>
          </p:nvPr>
        </p:nvSpPr>
        <p:spPr>
          <a:xfrm>
            <a:off x="1381751" y="3287300"/>
            <a:ext cx="15777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2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hasCustomPrompt="1" idx="13" type="title"/>
          </p:nvPr>
        </p:nvSpPr>
        <p:spPr>
          <a:xfrm>
            <a:off x="5063237" y="3714388"/>
            <a:ext cx="580500" cy="53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accent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/>
          <p:nvPr>
            <p:ph idx="14" type="subTitle"/>
          </p:nvPr>
        </p:nvSpPr>
        <p:spPr>
          <a:xfrm>
            <a:off x="5700237" y="3968075"/>
            <a:ext cx="15777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15" type="subTitle"/>
          </p:nvPr>
        </p:nvSpPr>
        <p:spPr>
          <a:xfrm>
            <a:off x="5700237" y="3287300"/>
            <a:ext cx="15777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2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1388900" y="1963624"/>
            <a:ext cx="1505400" cy="5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3" name="Google Shape;63;p14"/>
          <p:cNvSpPr txBox="1"/>
          <p:nvPr>
            <p:ph idx="2" type="subTitle"/>
          </p:nvPr>
        </p:nvSpPr>
        <p:spPr>
          <a:xfrm>
            <a:off x="1388900" y="1592825"/>
            <a:ext cx="1505400" cy="3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4" name="Google Shape;64;p14"/>
          <p:cNvSpPr txBox="1"/>
          <p:nvPr>
            <p:ph idx="3" type="subTitle"/>
          </p:nvPr>
        </p:nvSpPr>
        <p:spPr>
          <a:xfrm>
            <a:off x="4192925" y="1963624"/>
            <a:ext cx="1505400" cy="5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5" name="Google Shape;65;p14"/>
          <p:cNvSpPr txBox="1"/>
          <p:nvPr>
            <p:ph idx="4" type="subTitle"/>
          </p:nvPr>
        </p:nvSpPr>
        <p:spPr>
          <a:xfrm>
            <a:off x="4192925" y="1592825"/>
            <a:ext cx="1505400" cy="3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6" name="Google Shape;66;p14"/>
          <p:cNvSpPr txBox="1"/>
          <p:nvPr>
            <p:ph idx="5" type="subTitle"/>
          </p:nvPr>
        </p:nvSpPr>
        <p:spPr>
          <a:xfrm>
            <a:off x="6925475" y="1963624"/>
            <a:ext cx="1505400" cy="5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7" name="Google Shape;67;p14"/>
          <p:cNvSpPr txBox="1"/>
          <p:nvPr>
            <p:ph idx="6" type="subTitle"/>
          </p:nvPr>
        </p:nvSpPr>
        <p:spPr>
          <a:xfrm>
            <a:off x="6925475" y="1592825"/>
            <a:ext cx="1505400" cy="3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8" name="Google Shape;68;p14"/>
          <p:cNvSpPr txBox="1"/>
          <p:nvPr>
            <p:ph idx="7" type="subTitle"/>
          </p:nvPr>
        </p:nvSpPr>
        <p:spPr>
          <a:xfrm>
            <a:off x="1388900" y="3767275"/>
            <a:ext cx="1505400" cy="5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9" name="Google Shape;69;p14"/>
          <p:cNvSpPr txBox="1"/>
          <p:nvPr>
            <p:ph idx="8" type="subTitle"/>
          </p:nvPr>
        </p:nvSpPr>
        <p:spPr>
          <a:xfrm>
            <a:off x="1388900" y="3389276"/>
            <a:ext cx="1505400" cy="3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0" name="Google Shape;70;p14"/>
          <p:cNvSpPr txBox="1"/>
          <p:nvPr>
            <p:ph idx="9" type="subTitle"/>
          </p:nvPr>
        </p:nvSpPr>
        <p:spPr>
          <a:xfrm>
            <a:off x="4192925" y="3767275"/>
            <a:ext cx="1505400" cy="5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1" name="Google Shape;71;p14"/>
          <p:cNvSpPr txBox="1"/>
          <p:nvPr>
            <p:ph idx="13" type="subTitle"/>
          </p:nvPr>
        </p:nvSpPr>
        <p:spPr>
          <a:xfrm>
            <a:off x="4192925" y="3389276"/>
            <a:ext cx="1505400" cy="3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2" name="Google Shape;72;p14"/>
          <p:cNvSpPr txBox="1"/>
          <p:nvPr>
            <p:ph idx="14" type="subTitle"/>
          </p:nvPr>
        </p:nvSpPr>
        <p:spPr>
          <a:xfrm>
            <a:off x="6925475" y="3767274"/>
            <a:ext cx="1505400" cy="5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3" name="Google Shape;73;p14"/>
          <p:cNvSpPr txBox="1"/>
          <p:nvPr>
            <p:ph idx="15" type="subTitle"/>
          </p:nvPr>
        </p:nvSpPr>
        <p:spPr>
          <a:xfrm>
            <a:off x="6925475" y="3389275"/>
            <a:ext cx="1505400" cy="3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4" name="Google Shape;74;p14"/>
          <p:cNvSpPr/>
          <p:nvPr/>
        </p:nvSpPr>
        <p:spPr>
          <a:xfrm>
            <a:off x="-25" y="4926300"/>
            <a:ext cx="9144000" cy="21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77" name="Google Shape;77;p15"/>
          <p:cNvSpPr txBox="1"/>
          <p:nvPr>
            <p:ph idx="1" type="subTitle"/>
          </p:nvPr>
        </p:nvSpPr>
        <p:spPr>
          <a:xfrm>
            <a:off x="1684013" y="2099150"/>
            <a:ext cx="17427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8" name="Google Shape;78;p15"/>
          <p:cNvSpPr txBox="1"/>
          <p:nvPr>
            <p:ph idx="2" type="subTitle"/>
          </p:nvPr>
        </p:nvSpPr>
        <p:spPr>
          <a:xfrm>
            <a:off x="1578713" y="1458600"/>
            <a:ext cx="1953300" cy="5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9" name="Google Shape;79;p15"/>
          <p:cNvSpPr txBox="1"/>
          <p:nvPr>
            <p:ph idx="3" type="subTitle"/>
          </p:nvPr>
        </p:nvSpPr>
        <p:spPr>
          <a:xfrm>
            <a:off x="4108938" y="2099150"/>
            <a:ext cx="17427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0" name="Google Shape;80;p15"/>
          <p:cNvSpPr txBox="1"/>
          <p:nvPr>
            <p:ph idx="4" type="subTitle"/>
          </p:nvPr>
        </p:nvSpPr>
        <p:spPr>
          <a:xfrm>
            <a:off x="4003638" y="1458650"/>
            <a:ext cx="1953300" cy="5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1" name="Google Shape;81;p15"/>
          <p:cNvSpPr txBox="1"/>
          <p:nvPr>
            <p:ph idx="5" type="subTitle"/>
          </p:nvPr>
        </p:nvSpPr>
        <p:spPr>
          <a:xfrm>
            <a:off x="6533863" y="2099150"/>
            <a:ext cx="17427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2" name="Google Shape;82;p15"/>
          <p:cNvSpPr txBox="1"/>
          <p:nvPr>
            <p:ph idx="6" type="subTitle"/>
          </p:nvPr>
        </p:nvSpPr>
        <p:spPr>
          <a:xfrm>
            <a:off x="6428563" y="1458650"/>
            <a:ext cx="1953300" cy="5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/>
          <p:nvPr/>
        </p:nvSpPr>
        <p:spPr>
          <a:xfrm>
            <a:off x="5991175" y="2663528"/>
            <a:ext cx="2439600" cy="19428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6"/>
          <p:cNvSpPr/>
          <p:nvPr/>
        </p:nvSpPr>
        <p:spPr>
          <a:xfrm>
            <a:off x="3316979" y="537175"/>
            <a:ext cx="2439600" cy="19428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6"/>
          <p:cNvSpPr/>
          <p:nvPr/>
        </p:nvSpPr>
        <p:spPr>
          <a:xfrm>
            <a:off x="5991175" y="537175"/>
            <a:ext cx="2439600" cy="19428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/>
          <p:nvPr/>
        </p:nvSpPr>
        <p:spPr>
          <a:xfrm>
            <a:off x="3316979" y="2663528"/>
            <a:ext cx="2439600" cy="19428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6"/>
          <p:cNvSpPr txBox="1"/>
          <p:nvPr>
            <p:ph type="title"/>
          </p:nvPr>
        </p:nvSpPr>
        <p:spPr>
          <a:xfrm>
            <a:off x="713225" y="1939438"/>
            <a:ext cx="2624400" cy="12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89" name="Google Shape;89;p16"/>
          <p:cNvSpPr txBox="1"/>
          <p:nvPr>
            <p:ph idx="1" type="subTitle"/>
          </p:nvPr>
        </p:nvSpPr>
        <p:spPr>
          <a:xfrm>
            <a:off x="6100806" y="1724271"/>
            <a:ext cx="22203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0" name="Google Shape;90;p16"/>
          <p:cNvSpPr txBox="1"/>
          <p:nvPr>
            <p:ph idx="2" type="subTitle"/>
          </p:nvPr>
        </p:nvSpPr>
        <p:spPr>
          <a:xfrm>
            <a:off x="6032057" y="783100"/>
            <a:ext cx="2357700" cy="4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1" name="Google Shape;91;p16"/>
          <p:cNvSpPr txBox="1"/>
          <p:nvPr>
            <p:ph idx="3" type="subTitle"/>
          </p:nvPr>
        </p:nvSpPr>
        <p:spPr>
          <a:xfrm>
            <a:off x="3426610" y="3840861"/>
            <a:ext cx="22206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2" name="Google Shape;92;p16"/>
          <p:cNvSpPr txBox="1"/>
          <p:nvPr>
            <p:ph idx="4" type="subTitle"/>
          </p:nvPr>
        </p:nvSpPr>
        <p:spPr>
          <a:xfrm>
            <a:off x="3357849" y="2893140"/>
            <a:ext cx="2358000" cy="4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3" name="Google Shape;93;p16"/>
          <p:cNvSpPr txBox="1"/>
          <p:nvPr>
            <p:ph idx="5" type="subTitle"/>
          </p:nvPr>
        </p:nvSpPr>
        <p:spPr>
          <a:xfrm>
            <a:off x="6100816" y="3840861"/>
            <a:ext cx="22203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4" name="Google Shape;94;p16"/>
          <p:cNvSpPr txBox="1"/>
          <p:nvPr>
            <p:ph idx="6" type="subTitle"/>
          </p:nvPr>
        </p:nvSpPr>
        <p:spPr>
          <a:xfrm>
            <a:off x="6032057" y="2893140"/>
            <a:ext cx="2357700" cy="4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5" name="Google Shape;95;p16"/>
          <p:cNvSpPr txBox="1"/>
          <p:nvPr>
            <p:ph idx="7" type="subTitle"/>
          </p:nvPr>
        </p:nvSpPr>
        <p:spPr>
          <a:xfrm>
            <a:off x="3426599" y="1724271"/>
            <a:ext cx="22206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6" name="Google Shape;96;p16"/>
          <p:cNvSpPr txBox="1"/>
          <p:nvPr>
            <p:ph idx="8" type="subTitle"/>
          </p:nvPr>
        </p:nvSpPr>
        <p:spPr>
          <a:xfrm>
            <a:off x="3357849" y="783100"/>
            <a:ext cx="2358000" cy="4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-column text left">
  <p:cSld name="CUSTOM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idx="1" type="subTitle"/>
          </p:nvPr>
        </p:nvSpPr>
        <p:spPr>
          <a:xfrm>
            <a:off x="713225" y="2103783"/>
            <a:ext cx="3723000" cy="12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99" name="Google Shape;99;p17"/>
          <p:cNvSpPr txBox="1"/>
          <p:nvPr>
            <p:ph type="title"/>
          </p:nvPr>
        </p:nvSpPr>
        <p:spPr>
          <a:xfrm>
            <a:off x="713225" y="565375"/>
            <a:ext cx="3790800" cy="13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" name="Google Shape;100;p17"/>
          <p:cNvSpPr/>
          <p:nvPr/>
        </p:nvSpPr>
        <p:spPr>
          <a:xfrm>
            <a:off x="-25" y="4934100"/>
            <a:ext cx="9144000" cy="209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-column text right">
  <p:cSld name="CUSTOM_2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idx="1" type="subTitle"/>
          </p:nvPr>
        </p:nvSpPr>
        <p:spPr>
          <a:xfrm>
            <a:off x="5502175" y="3355050"/>
            <a:ext cx="2928600" cy="9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03" name="Google Shape;103;p18"/>
          <p:cNvSpPr txBox="1"/>
          <p:nvPr>
            <p:ph type="title"/>
          </p:nvPr>
        </p:nvSpPr>
        <p:spPr>
          <a:xfrm>
            <a:off x="5003925" y="909325"/>
            <a:ext cx="3426900" cy="23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" name="Google Shape;104;p18"/>
          <p:cNvSpPr/>
          <p:nvPr/>
        </p:nvSpPr>
        <p:spPr>
          <a:xfrm>
            <a:off x="-25" y="4934100"/>
            <a:ext cx="9144000" cy="20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2334300" y="563150"/>
            <a:ext cx="4475400" cy="9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" name="Google Shape;107;p19"/>
          <p:cNvSpPr txBox="1"/>
          <p:nvPr>
            <p:ph idx="1" type="subTitle"/>
          </p:nvPr>
        </p:nvSpPr>
        <p:spPr>
          <a:xfrm>
            <a:off x="2334675" y="2236925"/>
            <a:ext cx="4475400" cy="9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8" name="Google Shape;108;p19"/>
          <p:cNvSpPr txBox="1"/>
          <p:nvPr>
            <p:ph idx="2" type="subTitle"/>
          </p:nvPr>
        </p:nvSpPr>
        <p:spPr>
          <a:xfrm>
            <a:off x="2945550" y="1530900"/>
            <a:ext cx="3252900" cy="74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9" name="Google Shape;109;p19"/>
          <p:cNvSpPr txBox="1"/>
          <p:nvPr/>
        </p:nvSpPr>
        <p:spPr>
          <a:xfrm>
            <a:off x="1705775" y="3722550"/>
            <a:ext cx="5732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b="1" lang="en" sz="1200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b="1" lang="en" sz="1200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b="1" lang="en" sz="1200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and illustrations by</a:t>
            </a:r>
            <a:r>
              <a:rPr b="1" lang="en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Stories</a:t>
            </a:r>
            <a:endParaRPr b="1" sz="12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19"/>
          <p:cNvSpPr/>
          <p:nvPr/>
        </p:nvSpPr>
        <p:spPr>
          <a:xfrm flipH="1">
            <a:off x="7669929" y="1707348"/>
            <a:ext cx="1013700" cy="675900"/>
          </a:xfrm>
          <a:prstGeom prst="wedgeRoundRectCallout">
            <a:avLst>
              <a:gd fmla="val -12417" name="adj1"/>
              <a:gd fmla="val 75161" name="adj2"/>
              <a:gd fmla="val 0" name="adj3"/>
            </a:avLst>
          </a:prstGeom>
          <a:noFill/>
          <a:ln cap="flat" cmpd="sng" w="952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9"/>
          <p:cNvSpPr/>
          <p:nvPr/>
        </p:nvSpPr>
        <p:spPr>
          <a:xfrm>
            <a:off x="7631290" y="2611349"/>
            <a:ext cx="563700" cy="376200"/>
          </a:xfrm>
          <a:prstGeom prst="wedgeRoundRectCallout">
            <a:avLst>
              <a:gd fmla="val -14431" name="adj1"/>
              <a:gd fmla="val 79287" name="adj2"/>
              <a:gd fmla="val 0" name="adj3"/>
            </a:avLst>
          </a:prstGeom>
          <a:noFill/>
          <a:ln cap="flat" cmpd="sng" w="9525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/>
          <p:nvPr/>
        </p:nvSpPr>
        <p:spPr>
          <a:xfrm flipH="1">
            <a:off x="823197" y="2140897"/>
            <a:ext cx="920100" cy="613500"/>
          </a:xfrm>
          <a:prstGeom prst="wedgeRoundRectCallout">
            <a:avLst>
              <a:gd fmla="val -12417" name="adj1"/>
              <a:gd fmla="val 75161" name="adj2"/>
              <a:gd fmla="val 0" name="adj3"/>
            </a:avLst>
          </a:prstGeom>
          <a:noFill/>
          <a:ln cap="flat" cmpd="sng" w="952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9"/>
          <p:cNvSpPr/>
          <p:nvPr/>
        </p:nvSpPr>
        <p:spPr>
          <a:xfrm>
            <a:off x="460323" y="1464351"/>
            <a:ext cx="753600" cy="502800"/>
          </a:xfrm>
          <a:prstGeom prst="wedgeRoundRectCallout">
            <a:avLst>
              <a:gd fmla="val -14431" name="adj1"/>
              <a:gd fmla="val 79287" name="adj2"/>
              <a:gd fmla="val 0" name="adj3"/>
            </a:avLst>
          </a:prstGeom>
          <a:noFill/>
          <a:ln cap="flat" cmpd="sng" w="9525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9"/>
          <p:cNvSpPr/>
          <p:nvPr/>
        </p:nvSpPr>
        <p:spPr>
          <a:xfrm>
            <a:off x="-25" y="4934100"/>
            <a:ext cx="9144000" cy="209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two columns 2">
  <p:cSld name="CUSTOM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713225" y="1294404"/>
            <a:ext cx="6499800" cy="28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118" name="Google Shape;118;p20"/>
          <p:cNvSpPr txBox="1"/>
          <p:nvPr>
            <p:ph idx="2" type="body"/>
          </p:nvPr>
        </p:nvSpPr>
        <p:spPr>
          <a:xfrm>
            <a:off x="4741675" y="1380650"/>
            <a:ext cx="3689100" cy="28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1170450" y="1960188"/>
            <a:ext cx="3118500" cy="115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latin typeface="Source Code Pro Black"/>
                <a:ea typeface="Source Code Pro Black"/>
                <a:cs typeface="Source Code Pro Black"/>
                <a:sym typeface="Source Code Pro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1170450" y="832334"/>
            <a:ext cx="2067600" cy="66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1170450" y="3531125"/>
            <a:ext cx="29601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5" name="Google Shape;15;p3"/>
          <p:cNvSpPr/>
          <p:nvPr/>
        </p:nvSpPr>
        <p:spPr>
          <a:xfrm>
            <a:off x="0" y="0"/>
            <a:ext cx="243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764813" y="2500875"/>
            <a:ext cx="3130200" cy="12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764838" y="3777350"/>
            <a:ext cx="3130200" cy="8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2" name="Google Shape;22;p5"/>
          <p:cNvSpPr txBox="1"/>
          <p:nvPr>
            <p:ph idx="2" type="subTitle"/>
          </p:nvPr>
        </p:nvSpPr>
        <p:spPr>
          <a:xfrm>
            <a:off x="5401387" y="3777350"/>
            <a:ext cx="3130200" cy="8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3" name="Google Shape;23;p5"/>
          <p:cNvSpPr txBox="1"/>
          <p:nvPr>
            <p:ph idx="3" type="title"/>
          </p:nvPr>
        </p:nvSpPr>
        <p:spPr>
          <a:xfrm>
            <a:off x="5401387" y="2500875"/>
            <a:ext cx="3130200" cy="12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5"/>
          <p:cNvSpPr/>
          <p:nvPr/>
        </p:nvSpPr>
        <p:spPr>
          <a:xfrm>
            <a:off x="0" y="0"/>
            <a:ext cx="9144000" cy="2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idx="1" type="subTitle"/>
          </p:nvPr>
        </p:nvSpPr>
        <p:spPr>
          <a:xfrm>
            <a:off x="713225" y="2526750"/>
            <a:ext cx="2574600" cy="14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9" name="Google Shape;29;p7"/>
          <p:cNvSpPr txBox="1"/>
          <p:nvPr>
            <p:ph type="title"/>
          </p:nvPr>
        </p:nvSpPr>
        <p:spPr>
          <a:xfrm>
            <a:off x="713225" y="1196850"/>
            <a:ext cx="2928600" cy="13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0" name="Google Shape;30;p7"/>
          <p:cNvSpPr/>
          <p:nvPr/>
        </p:nvSpPr>
        <p:spPr>
          <a:xfrm>
            <a:off x="-25" y="4934100"/>
            <a:ext cx="9144000" cy="209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/>
          <p:nvPr/>
        </p:nvSpPr>
        <p:spPr>
          <a:xfrm>
            <a:off x="1075003" y="2073837"/>
            <a:ext cx="7151544" cy="2383938"/>
          </a:xfrm>
          <a:prstGeom prst="flowChartTerminator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8"/>
          <p:cNvSpPr txBox="1"/>
          <p:nvPr>
            <p:ph type="title"/>
          </p:nvPr>
        </p:nvSpPr>
        <p:spPr>
          <a:xfrm>
            <a:off x="2750863" y="3761075"/>
            <a:ext cx="3799800" cy="4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" type="subTitle"/>
          </p:nvPr>
        </p:nvSpPr>
        <p:spPr>
          <a:xfrm>
            <a:off x="1787550" y="2498075"/>
            <a:ext cx="5568900" cy="12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/>
          <p:nvPr>
            <p:ph type="title"/>
          </p:nvPr>
        </p:nvSpPr>
        <p:spPr>
          <a:xfrm>
            <a:off x="1098000" y="875375"/>
            <a:ext cx="3075900" cy="13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" name="Google Shape;37;p9"/>
          <p:cNvSpPr txBox="1"/>
          <p:nvPr>
            <p:ph idx="1" type="subTitle"/>
          </p:nvPr>
        </p:nvSpPr>
        <p:spPr>
          <a:xfrm>
            <a:off x="1098000" y="2205275"/>
            <a:ext cx="3075900" cy="113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8" name="Google Shape;38;p9"/>
          <p:cNvSpPr/>
          <p:nvPr/>
        </p:nvSpPr>
        <p:spPr>
          <a:xfrm>
            <a:off x="0" y="4926300"/>
            <a:ext cx="9144000" cy="21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5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/>
          <p:nvPr>
            <p:ph type="title"/>
          </p:nvPr>
        </p:nvSpPr>
        <p:spPr>
          <a:xfrm>
            <a:off x="5350675" y="539500"/>
            <a:ext cx="3080400" cy="25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41" name="Google Shape;41;p10"/>
          <p:cNvSpPr/>
          <p:nvPr/>
        </p:nvSpPr>
        <p:spPr>
          <a:xfrm>
            <a:off x="0" y="0"/>
            <a:ext cx="243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urce Code Pro Black"/>
              <a:buNone/>
              <a:defRPr sz="3600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urce Code Pro Black"/>
              <a:buNone/>
              <a:defRPr sz="3600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urce Code Pro Black"/>
              <a:buNone/>
              <a:defRPr sz="3600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urce Code Pro Black"/>
              <a:buNone/>
              <a:defRPr sz="3600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urce Code Pro Black"/>
              <a:buNone/>
              <a:defRPr sz="3600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urce Code Pro Black"/>
              <a:buNone/>
              <a:defRPr sz="3600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urce Code Pro Black"/>
              <a:buNone/>
              <a:defRPr sz="3600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urce Code Pro Black"/>
              <a:buNone/>
              <a:defRPr sz="3600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urce Code Pro Black"/>
              <a:buNone/>
              <a:defRPr sz="3600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○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■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○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■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○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■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towardsdatascience.com/deep-learning-with-python-neural-networks-complete-tutorial-6b53c0b06af0" TargetMode="External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hyperlink" Target="https://playground.tensorflow.org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ctrTitle"/>
          </p:nvPr>
        </p:nvSpPr>
        <p:spPr>
          <a:xfrm>
            <a:off x="335600" y="867300"/>
            <a:ext cx="6675600" cy="261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Deep</a:t>
            </a:r>
            <a:endParaRPr sz="5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Learning</a:t>
            </a:r>
            <a:endParaRPr sz="5600"/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6300" y="712338"/>
            <a:ext cx="4246400" cy="2925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0"/>
          <p:cNvSpPr txBox="1"/>
          <p:nvPr>
            <p:ph type="title"/>
          </p:nvPr>
        </p:nvSpPr>
        <p:spPr>
          <a:xfrm>
            <a:off x="285975" y="260575"/>
            <a:ext cx="85503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Tipos de aprendizaje profundo</a:t>
            </a:r>
            <a:endParaRPr sz="3100"/>
          </a:p>
        </p:txBody>
      </p:sp>
      <p:grpSp>
        <p:nvGrpSpPr>
          <p:cNvPr id="178" name="Google Shape;178;p30"/>
          <p:cNvGrpSpPr/>
          <p:nvPr/>
        </p:nvGrpSpPr>
        <p:grpSpPr>
          <a:xfrm>
            <a:off x="112925" y="1237500"/>
            <a:ext cx="8896400" cy="3269777"/>
            <a:chOff x="112925" y="1237500"/>
            <a:chExt cx="8896400" cy="3269777"/>
          </a:xfrm>
        </p:grpSpPr>
        <p:pic>
          <p:nvPicPr>
            <p:cNvPr id="179" name="Google Shape;179;p30"/>
            <p:cNvPicPr preferRelativeResize="0"/>
            <p:nvPr/>
          </p:nvPicPr>
          <p:blipFill rotWithShape="1">
            <a:blip r:embed="rId3">
              <a:alphaModFix/>
            </a:blip>
            <a:srcRect b="57924" l="0" r="0" t="0"/>
            <a:stretch/>
          </p:blipFill>
          <p:spPr>
            <a:xfrm>
              <a:off x="112925" y="1237500"/>
              <a:ext cx="5180826" cy="32697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0" name="Google Shape;180;p30"/>
            <p:cNvPicPr preferRelativeResize="0"/>
            <p:nvPr/>
          </p:nvPicPr>
          <p:blipFill rotWithShape="1">
            <a:blip r:embed="rId3">
              <a:alphaModFix/>
            </a:blip>
            <a:srcRect b="0" l="0" r="0" t="41331"/>
            <a:stretch/>
          </p:blipFill>
          <p:spPr>
            <a:xfrm>
              <a:off x="5293750" y="1237500"/>
              <a:ext cx="3715575" cy="326977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1"/>
          <p:cNvSpPr txBox="1"/>
          <p:nvPr>
            <p:ph type="title"/>
          </p:nvPr>
        </p:nvSpPr>
        <p:spPr>
          <a:xfrm>
            <a:off x="285975" y="260575"/>
            <a:ext cx="85503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Pasos de entrenamiento</a:t>
            </a:r>
            <a:endParaRPr sz="3100"/>
          </a:p>
        </p:txBody>
      </p:sp>
      <p:pic>
        <p:nvPicPr>
          <p:cNvPr id="186" name="Google Shape;18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925" y="916625"/>
            <a:ext cx="7436405" cy="381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2"/>
          <p:cNvSpPr txBox="1"/>
          <p:nvPr>
            <p:ph type="title"/>
          </p:nvPr>
        </p:nvSpPr>
        <p:spPr>
          <a:xfrm>
            <a:off x="285975" y="260575"/>
            <a:ext cx="85503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Ajuste de neurona</a:t>
            </a:r>
            <a:endParaRPr sz="3100"/>
          </a:p>
        </p:txBody>
      </p:sp>
      <p:pic>
        <p:nvPicPr>
          <p:cNvPr id="192" name="Google Shape;19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1900" y="953900"/>
            <a:ext cx="6240177" cy="381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3"/>
          <p:cNvSpPr txBox="1"/>
          <p:nvPr>
            <p:ph type="title"/>
          </p:nvPr>
        </p:nvSpPr>
        <p:spPr>
          <a:xfrm>
            <a:off x="285975" y="260575"/>
            <a:ext cx="85503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Explicación detallada</a:t>
            </a:r>
            <a:endParaRPr sz="3100"/>
          </a:p>
        </p:txBody>
      </p:sp>
      <p:sp>
        <p:nvSpPr>
          <p:cNvPr id="198" name="Google Shape;198;p33"/>
          <p:cNvSpPr txBox="1"/>
          <p:nvPr/>
        </p:nvSpPr>
        <p:spPr>
          <a:xfrm>
            <a:off x="160500" y="4311775"/>
            <a:ext cx="891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https://towardsdatascience.com/deep-learning-with-python-neural-networks-complete-tutorial-6b53c0b06af0</a:t>
            </a:r>
            <a:r>
              <a:rPr lang="en"/>
              <a:t> </a:t>
            </a:r>
            <a:endParaRPr/>
          </a:p>
        </p:txBody>
      </p:sp>
      <p:pic>
        <p:nvPicPr>
          <p:cNvPr id="199" name="Google Shape;19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5688" y="1128200"/>
            <a:ext cx="4525032" cy="298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4"/>
          <p:cNvSpPr txBox="1"/>
          <p:nvPr>
            <p:ph type="title"/>
          </p:nvPr>
        </p:nvSpPr>
        <p:spPr>
          <a:xfrm>
            <a:off x="285975" y="260575"/>
            <a:ext cx="85503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Módulos en Python</a:t>
            </a:r>
            <a:endParaRPr sz="3100"/>
          </a:p>
        </p:txBody>
      </p:sp>
      <p:pic>
        <p:nvPicPr>
          <p:cNvPr id="205" name="Google Shape;20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600" y="938525"/>
            <a:ext cx="5728689" cy="3819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7220" y="1179275"/>
            <a:ext cx="1393575" cy="139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63846" y="3377926"/>
            <a:ext cx="1560349" cy="1037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5"/>
          <p:cNvSpPr txBox="1"/>
          <p:nvPr>
            <p:ph type="title"/>
          </p:nvPr>
        </p:nvSpPr>
        <p:spPr>
          <a:xfrm>
            <a:off x="581675" y="260575"/>
            <a:ext cx="79590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Playground</a:t>
            </a:r>
            <a:endParaRPr sz="3100"/>
          </a:p>
        </p:txBody>
      </p:sp>
      <p:pic>
        <p:nvPicPr>
          <p:cNvPr id="213" name="Google Shape;21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1135" y="1019575"/>
            <a:ext cx="3181725" cy="31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5"/>
          <p:cNvSpPr txBox="1"/>
          <p:nvPr/>
        </p:nvSpPr>
        <p:spPr>
          <a:xfrm>
            <a:off x="3024900" y="43847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https://playground.tensorflow.org/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6"/>
          <p:cNvSpPr txBox="1"/>
          <p:nvPr>
            <p:ph type="title"/>
          </p:nvPr>
        </p:nvSpPr>
        <p:spPr>
          <a:xfrm>
            <a:off x="581675" y="260575"/>
            <a:ext cx="79590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Ejemplo</a:t>
            </a:r>
            <a:endParaRPr sz="3100"/>
          </a:p>
        </p:txBody>
      </p:sp>
      <p:pic>
        <p:nvPicPr>
          <p:cNvPr id="220" name="Google Shape;220;p36"/>
          <p:cNvPicPr preferRelativeResize="0"/>
          <p:nvPr/>
        </p:nvPicPr>
        <p:blipFill rotWithShape="1">
          <a:blip r:embed="rId3">
            <a:alphaModFix/>
          </a:blip>
          <a:srcRect b="7578" l="0" r="0" t="0"/>
          <a:stretch/>
        </p:blipFill>
        <p:spPr>
          <a:xfrm>
            <a:off x="2828400" y="1136375"/>
            <a:ext cx="3487199" cy="352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285975" y="260575"/>
            <a:ext cx="85503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¿Qué es la </a:t>
            </a:r>
            <a:r>
              <a:rPr lang="en" sz="3100"/>
              <a:t>aprendizaje</a:t>
            </a:r>
            <a:r>
              <a:rPr lang="en" sz="3100"/>
              <a:t> profundo?</a:t>
            </a:r>
            <a:endParaRPr sz="3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285975" y="260575"/>
            <a:ext cx="85503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¿Qué es la aprendizaje profundo?</a:t>
            </a:r>
            <a:endParaRPr sz="3100"/>
          </a:p>
        </p:txBody>
      </p:sp>
      <p:sp>
        <p:nvSpPr>
          <p:cNvPr id="135" name="Google Shape;135;p23"/>
          <p:cNvSpPr txBox="1"/>
          <p:nvPr/>
        </p:nvSpPr>
        <p:spPr>
          <a:xfrm>
            <a:off x="197825" y="995950"/>
            <a:ext cx="4836900" cy="38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El aprendizaje profundo, también conocido como deep learning, es una rama del aprendizaje automático (machine learning) que se centra en la capacitación de modelos de inteligencia artificial conocidos como </a:t>
            </a:r>
            <a:r>
              <a:rPr b="1"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redes neuronales profundas.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Estas redes neuronales están compuestas por </a:t>
            </a:r>
            <a:r>
              <a:rPr b="1"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múltiples capas (de ahí el término "profundo")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que aprenden de manera jerárquica características cada vez más abstractas y complejas a partir de los datos de entrada.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En lugar de depender en gran medida de la ingeniería manual de características, el aprendizaje profundo permite que el modelo aprenda automáticamente patrones y representaciones significativas a medida que se alimenta con grandes cantidades de datos. Este enfoque ha demostrado ser especialmente efectivo en tareas como </a:t>
            </a:r>
            <a:r>
              <a:rPr b="1"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reconocimiento de imágenes, procesamiento de lenguaje natural, y otros problemas complejos.</a:t>
            </a:r>
            <a:endParaRPr b="1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4675" y="1535488"/>
            <a:ext cx="3906000" cy="2763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285975" y="31975"/>
            <a:ext cx="85503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Componentes</a:t>
            </a:r>
            <a:endParaRPr sz="31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42" name="Google Shape;142;p24"/>
          <p:cNvSpPr txBox="1"/>
          <p:nvPr/>
        </p:nvSpPr>
        <p:spPr>
          <a:xfrm>
            <a:off x="197825" y="995950"/>
            <a:ext cx="8695800" cy="38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1. Arquitectura de Red Neuronal Profunda: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Capas: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Una red neuronal profunda consta de múltiples capas, incluyendo una </a:t>
            </a:r>
            <a:r>
              <a:rPr b="1"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capa de entrada, una o varias capas ocultas y una capa de salida.</a:t>
            </a:r>
            <a:endParaRPr b="1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Neuronas: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Cada capa está compuesta por </a:t>
            </a:r>
            <a:r>
              <a:rPr b="1"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neuronas (o nodos)</a:t>
            </a:r>
            <a:r>
              <a:rPr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que están conectadas a las neuronas de las capas adyacentes mediante </a:t>
            </a:r>
            <a:r>
              <a:rPr b="1"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conexiones ponderadas.</a:t>
            </a:r>
            <a:endParaRPr b="1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2. Propagación hacia Adelante (Forward Propagation):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Entrada: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Los datos de entrada se introducen en la </a:t>
            </a:r>
            <a:r>
              <a:rPr b="1"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capa de entrada.</a:t>
            </a:r>
            <a:endParaRPr b="1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Ponderación y Activación: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Cada conexión entre neuronas tiene un peso asociado. Se realiza una </a:t>
            </a:r>
            <a:r>
              <a:rPr b="1"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suma ponderada de las entradas y se aplica una función de activación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a esa suma en cada neurona.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Propagación a través de las Capas: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Los resultados se </a:t>
            </a:r>
            <a:r>
              <a:rPr b="1"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propagan a través de las capas ocultas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mediante el mismo proceso hasta llegar a la capa de salida.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285975" y="31975"/>
            <a:ext cx="85503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Tipos de funciones de activación</a:t>
            </a:r>
            <a:endParaRPr sz="31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48" name="Google Shape;1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4163" y="790975"/>
            <a:ext cx="4355700" cy="4047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type="title"/>
          </p:nvPr>
        </p:nvSpPr>
        <p:spPr>
          <a:xfrm>
            <a:off x="285975" y="31975"/>
            <a:ext cx="85503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Componentes</a:t>
            </a:r>
            <a:endParaRPr sz="31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54" name="Google Shape;154;p26"/>
          <p:cNvSpPr txBox="1"/>
          <p:nvPr/>
        </p:nvSpPr>
        <p:spPr>
          <a:xfrm>
            <a:off x="197825" y="995950"/>
            <a:ext cx="8695800" cy="38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3. Función de Pérdida (Loss Function):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Evaluación de la Predicción: </a:t>
            </a:r>
            <a:r>
              <a:rPr b="1"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La salida de la red se compara con la verdad conocida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(etiquetas de entrenamiento) utilizando una función de pérdida. La función de pérdida mide qué tan lejos está la predicción del resultado real.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4. Retropropagación del Error (Backpropagation):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Ajuste de Pesos: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Se utiliza el algoritmo de retropropagación para </a:t>
            </a:r>
            <a:r>
              <a:rPr b="1"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ajustar los pesos de las conexiones en la red con el objetivo de minimizar la función de pérdida.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Este proceso utiliza el gradiente descendente para encontrar los pesos que minimizan la pérdida.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5. Iteración y Entrenamiento: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Ciclo de Entrenamiento: </a:t>
            </a:r>
            <a:r>
              <a:rPr b="1"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Se repite el proceso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de propagación hacia adelante, evaluación de pérdida y retropropagación del error en múltiples iteraciones (épocas) sobre el conjunto de entrenamiento.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Ajuste Continuo: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A medida que se repiten los ciclos, </a:t>
            </a:r>
            <a:r>
              <a:rPr b="1"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los pesos de la red se ajustan gradualmente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para mejorar la capacidad del modelo para realizar predicciones precisas.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 txBox="1"/>
          <p:nvPr>
            <p:ph type="title"/>
          </p:nvPr>
        </p:nvSpPr>
        <p:spPr>
          <a:xfrm>
            <a:off x="285975" y="31975"/>
            <a:ext cx="85503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Componentes</a:t>
            </a:r>
            <a:endParaRPr sz="31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60" name="Google Shape;16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1198725"/>
            <a:ext cx="7924800" cy="282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/>
          <p:nvPr>
            <p:ph type="title"/>
          </p:nvPr>
        </p:nvSpPr>
        <p:spPr>
          <a:xfrm>
            <a:off x="285975" y="260575"/>
            <a:ext cx="85503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Tipos de aprendizaje profundo</a:t>
            </a:r>
            <a:endParaRPr sz="3100"/>
          </a:p>
        </p:txBody>
      </p:sp>
      <p:sp>
        <p:nvSpPr>
          <p:cNvPr id="166" name="Google Shape;166;p28"/>
          <p:cNvSpPr txBox="1"/>
          <p:nvPr/>
        </p:nvSpPr>
        <p:spPr>
          <a:xfrm>
            <a:off x="197825" y="995950"/>
            <a:ext cx="8739600" cy="38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El aprendizaje profundo incluye varias </a:t>
            </a:r>
            <a:r>
              <a:rPr b="1"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arquitecturas y enfoques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. Los tipos comunes de aprendizaje profundo son: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Redes Neuronales Feedforward (FNN):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También conocidas como </a:t>
            </a:r>
            <a:r>
              <a:rPr b="1" lang="en" sz="1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perceptrones multicapa (MLP).</a:t>
            </a:r>
            <a:endParaRPr b="1" sz="12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Constan de capas de </a:t>
            </a:r>
            <a:r>
              <a:rPr b="1" lang="en" sz="1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entrada, capas ocultas y capas de salida.</a:t>
            </a:r>
            <a:endParaRPr b="1" sz="12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Se utilizan en tareas de </a:t>
            </a:r>
            <a:r>
              <a:rPr b="1" lang="en" sz="1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clasificación y regresión.</a:t>
            </a:r>
            <a:endParaRPr b="1" sz="12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Redes Neuronales Convolucionales (CNN):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Diseñadas para procesar datos de tipo cuadrícula, como </a:t>
            </a:r>
            <a:r>
              <a:rPr b="1" lang="en" sz="1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imágenes y videos.</a:t>
            </a:r>
            <a:endParaRPr b="1" sz="12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Utilizan capas de</a:t>
            </a:r>
            <a:r>
              <a:rPr b="1" lang="en" sz="1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 convolución para aprender patrones espaciales.</a:t>
            </a:r>
            <a:endParaRPr b="1" sz="12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Redes Neuronales Recurrentes (RNN):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Diseñadas para trabajar con </a:t>
            </a:r>
            <a:r>
              <a:rPr b="1" lang="en" sz="1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secuencias de datos, como series temporales y texto.</a:t>
            </a:r>
            <a:endParaRPr b="1" sz="12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Tienen conexiones retroalimentadas que les permiten </a:t>
            </a:r>
            <a:r>
              <a:rPr b="1" lang="en" sz="1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mantener información sobre estados anteriores.</a:t>
            </a:r>
            <a:endParaRPr b="1" sz="12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Long Short-Term Memory (LSTM):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Una</a:t>
            </a:r>
            <a:r>
              <a:rPr b="1" lang="en" sz="1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 variante de las RNN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diseñada para superar los problemas de la desaparición del gradiente.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Es eficaz para aprender </a:t>
            </a:r>
            <a:r>
              <a:rPr b="1" lang="en" sz="1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dependencias a largo plazo en secuencias.</a:t>
            </a:r>
            <a:endParaRPr b="1" sz="12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/>
          <p:nvPr>
            <p:ph type="title"/>
          </p:nvPr>
        </p:nvSpPr>
        <p:spPr>
          <a:xfrm>
            <a:off x="285975" y="260575"/>
            <a:ext cx="85503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Tipos de aprendizaje profundo</a:t>
            </a:r>
            <a:endParaRPr sz="3100"/>
          </a:p>
        </p:txBody>
      </p:sp>
      <p:sp>
        <p:nvSpPr>
          <p:cNvPr id="172" name="Google Shape;172;p29"/>
          <p:cNvSpPr txBox="1"/>
          <p:nvPr/>
        </p:nvSpPr>
        <p:spPr>
          <a:xfrm>
            <a:off x="197825" y="995950"/>
            <a:ext cx="8739600" cy="38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Redes Neuronales Generativas Adversarias (GAN):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Compuestas por un </a:t>
            </a:r>
            <a:r>
              <a:rPr b="1" lang="en" sz="1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generador y un discriminador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que compiten entre sí.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Se utilizan para generar datos realistas, como </a:t>
            </a:r>
            <a:r>
              <a:rPr b="1" lang="en" sz="1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imágenes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. También se usan para audio.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Redes Neuronales de Atención (Transformer): </a:t>
            </a:r>
            <a:r>
              <a:rPr b="1" lang="en" sz="1500">
                <a:highlight>
                  <a:schemeClr val="accent3"/>
                </a:highlight>
                <a:latin typeface="Roboto"/>
                <a:ea typeface="Roboto"/>
                <a:cs typeface="Roboto"/>
                <a:sym typeface="Roboto"/>
              </a:rPr>
              <a:t>⭐</a:t>
            </a:r>
            <a:endParaRPr b="1" sz="1500">
              <a:highlight>
                <a:schemeClr val="accent3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Introducen</a:t>
            </a:r>
            <a:r>
              <a:rPr b="1" lang="en" sz="1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 mecanismos de atención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para procesar secuencias sin depender de la recursión.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Ampliamente utilizado en tareas de </a:t>
            </a:r>
            <a:r>
              <a:rPr b="1" lang="en" sz="1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procesamiento del lenguaje natural (NLP).</a:t>
            </a:r>
            <a:endParaRPr b="1" sz="12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Redes Neuronales de Memoria a Corto Plazo (GRU):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Otra </a:t>
            </a:r>
            <a:r>
              <a:rPr b="1" lang="en" sz="1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variante de las RNN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diseñada para abordar la desaparición del gradiente.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Proporciona eficiencia computacional </a:t>
            </a:r>
            <a:r>
              <a:rPr b="1" lang="en" sz="1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similar a LSTM pero con menos parámetros.</a:t>
            </a:r>
            <a:endParaRPr b="1" sz="12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Redes Neuronales Profundas Residuales (ResNet):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Introducen </a:t>
            </a:r>
            <a:r>
              <a:rPr b="1" lang="en" sz="1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bloques residuales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para ayudar en el entrenamiento de redes profundas.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Efectivas en la construcción de </a:t>
            </a:r>
            <a:r>
              <a:rPr b="1" lang="en" sz="1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arquitecturas muy profundas.</a:t>
            </a:r>
            <a:endParaRPr b="1" sz="12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Redes Neuronales con Aprendizaje por Reforzamiento Profundo (DRL): </a:t>
            </a:r>
            <a:r>
              <a:rPr b="1" lang="en" sz="1500">
                <a:highlight>
                  <a:schemeClr val="accent3"/>
                </a:highlight>
                <a:latin typeface="Roboto"/>
                <a:ea typeface="Roboto"/>
                <a:cs typeface="Roboto"/>
                <a:sym typeface="Roboto"/>
              </a:rPr>
              <a:t>⭐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Se utilizan para aprender a </a:t>
            </a:r>
            <a:r>
              <a:rPr b="1" lang="en" sz="1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tomar decisiones secuenciales en entornos dinámicos.</a:t>
            </a:r>
            <a:endParaRPr b="1" sz="12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Comúnmente aplicadas en </a:t>
            </a:r>
            <a:r>
              <a:rPr b="1" lang="en" sz="1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juegos y robótica.</a:t>
            </a:r>
            <a:endParaRPr b="1" sz="12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Virtual office meeting by Slidesgo">
  <a:themeElements>
    <a:clrScheme name="Simple Light">
      <a:dk1>
        <a:srgbClr val="313445"/>
      </a:dk1>
      <a:lt1>
        <a:srgbClr val="FFFFFF"/>
      </a:lt1>
      <a:dk2>
        <a:srgbClr val="545E66"/>
      </a:dk2>
      <a:lt2>
        <a:srgbClr val="F0F3F4"/>
      </a:lt2>
      <a:accent1>
        <a:srgbClr val="623A6C"/>
      </a:accent1>
      <a:accent2>
        <a:srgbClr val="545E66"/>
      </a:accent2>
      <a:accent3>
        <a:srgbClr val="879EAF"/>
      </a:accent3>
      <a:accent4>
        <a:srgbClr val="E79C82"/>
      </a:accent4>
      <a:accent5>
        <a:srgbClr val="E06F85"/>
      </a:accent5>
      <a:accent6>
        <a:srgbClr val="B04C7A"/>
      </a:accent6>
      <a:hlink>
        <a:srgbClr val="545E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